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8" r:id="rId4"/>
    <p:sldId id="269" r:id="rId5"/>
    <p:sldId id="270" r:id="rId6"/>
    <p:sldId id="274" r:id="rId7"/>
    <p:sldId id="275" r:id="rId8"/>
    <p:sldId id="277" r:id="rId9"/>
    <p:sldId id="278" r:id="rId10"/>
    <p:sldId id="287" r:id="rId11"/>
    <p:sldId id="279" r:id="rId12"/>
    <p:sldId id="280" r:id="rId13"/>
    <p:sldId id="285" r:id="rId14"/>
    <p:sldId id="286" r:id="rId15"/>
    <p:sldId id="281" r:id="rId16"/>
    <p:sldId id="284" r:id="rId17"/>
    <p:sldId id="282" r:id="rId18"/>
    <p:sldId id="283" r:id="rId19"/>
    <p:sldId id="28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810083-BF06-475D-B148-425D4FAC848A}" v="1" dt="2025-02-06T20:38:54.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1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рунтенко Юлія" userId="df823d83-b893-4043-af7e-c2399ca5f749" providerId="ADAL" clId="{B1C69681-77D6-4746-8EEA-EDD0298F5BAF}"/>
    <pc:docChg chg="undo custSel modSld">
      <pc:chgData name="Грунтенко Юлія" userId="df823d83-b893-4043-af7e-c2399ca5f749" providerId="ADAL" clId="{B1C69681-77D6-4746-8EEA-EDD0298F5BAF}" dt="2021-03-17T09:58:26.035" v="6" actId="20577"/>
      <pc:docMkLst>
        <pc:docMk/>
      </pc:docMkLst>
      <pc:sldChg chg="modSp mod">
        <pc:chgData name="Грунтенко Юлія" userId="df823d83-b893-4043-af7e-c2399ca5f749" providerId="ADAL" clId="{B1C69681-77D6-4746-8EEA-EDD0298F5BAF}" dt="2021-03-17T09:58:26.035" v="6" actId="20577"/>
        <pc:sldMkLst>
          <pc:docMk/>
          <pc:sldMk cId="3436281564" sldId="256"/>
        </pc:sldMkLst>
      </pc:sldChg>
    </pc:docChg>
  </pc:docChgLst>
  <pc:docChgLst>
    <pc:chgData name="Грунтенко Юлія" userId="df823d83-b893-4043-af7e-c2399ca5f749" providerId="ADAL" clId="{4387502E-8A3C-477E-A7C6-712E90F457A7}"/>
    <pc:docChg chg="undo custSel modSld">
      <pc:chgData name="Грунтенко Юлія" userId="df823d83-b893-4043-af7e-c2399ca5f749" providerId="ADAL" clId="{4387502E-8A3C-477E-A7C6-712E90F457A7}" dt="2021-03-17T09:18:20.242" v="3" actId="6549"/>
      <pc:docMkLst>
        <pc:docMk/>
      </pc:docMkLst>
      <pc:sldChg chg="modSp mod">
        <pc:chgData name="Грунтенко Юлія" userId="df823d83-b893-4043-af7e-c2399ca5f749" providerId="ADAL" clId="{4387502E-8A3C-477E-A7C6-712E90F457A7}" dt="2021-03-17T09:18:20.242" v="3" actId="6549"/>
        <pc:sldMkLst>
          <pc:docMk/>
          <pc:sldMk cId="3436281564" sldId="256"/>
        </pc:sldMkLst>
      </pc:sldChg>
    </pc:docChg>
  </pc:docChgLst>
  <pc:docChgLst>
    <pc:chgData name="Суганяк Аліна" userId="1022c2fd-9705-42fa-9cf5-6cea26aa05da" providerId="ADAL" clId="{27810083-BF06-475D-B148-425D4FAC848A}"/>
    <pc:docChg chg="undo custSel modSld">
      <pc:chgData name="Суганяк Аліна" userId="1022c2fd-9705-42fa-9cf5-6cea26aa05da" providerId="ADAL" clId="{27810083-BF06-475D-B148-425D4FAC848A}" dt="2025-02-06T20:42:28.743" v="40" actId="20577"/>
      <pc:docMkLst>
        <pc:docMk/>
      </pc:docMkLst>
      <pc:sldChg chg="addSp delSp modSp mod">
        <pc:chgData name="Суганяк Аліна" userId="1022c2fd-9705-42fa-9cf5-6cea26aa05da" providerId="ADAL" clId="{27810083-BF06-475D-B148-425D4FAC848A}" dt="2025-02-06T20:39:11.409" v="16" actId="1076"/>
        <pc:sldMkLst>
          <pc:docMk/>
          <pc:sldMk cId="3436281564" sldId="256"/>
        </pc:sldMkLst>
        <pc:spChg chg="del">
          <ac:chgData name="Суганяк Аліна" userId="1022c2fd-9705-42fa-9cf5-6cea26aa05da" providerId="ADAL" clId="{27810083-BF06-475D-B148-425D4FAC848A}" dt="2025-02-06T20:38:52.514" v="0" actId="478"/>
          <ac:spMkLst>
            <pc:docMk/>
            <pc:sldMk cId="3436281564" sldId="256"/>
            <ac:spMk id="3" creationId="{E75D60DF-2588-4653-BC6A-F62E17969CD2}"/>
          </ac:spMkLst>
        </pc:spChg>
        <pc:spChg chg="add del mod">
          <ac:chgData name="Суганяк Аліна" userId="1022c2fd-9705-42fa-9cf5-6cea26aa05da" providerId="ADAL" clId="{27810083-BF06-475D-B148-425D4FAC848A}" dt="2025-02-06T20:39:06.790" v="15" actId="478"/>
          <ac:spMkLst>
            <pc:docMk/>
            <pc:sldMk cId="3436281564" sldId="256"/>
            <ac:spMk id="5" creationId="{1C9FC70E-4BD2-AFE2-5787-83F8DC7CC034}"/>
          </ac:spMkLst>
        </pc:spChg>
        <pc:spChg chg="add mod">
          <ac:chgData name="Суганяк Аліна" userId="1022c2fd-9705-42fa-9cf5-6cea26aa05da" providerId="ADAL" clId="{27810083-BF06-475D-B148-425D4FAC848A}" dt="2025-02-06T20:39:11.409" v="16" actId="1076"/>
          <ac:spMkLst>
            <pc:docMk/>
            <pc:sldMk cId="3436281564" sldId="256"/>
            <ac:spMk id="6" creationId="{7AA469D1-F778-4E84-58A6-F96574000974}"/>
          </ac:spMkLst>
        </pc:spChg>
      </pc:sldChg>
      <pc:sldChg chg="modSp mod">
        <pc:chgData name="Суганяк Аліна" userId="1022c2fd-9705-42fa-9cf5-6cea26aa05da" providerId="ADAL" clId="{27810083-BF06-475D-B148-425D4FAC848A}" dt="2025-02-06T20:39:28.049" v="20" actId="20577"/>
        <pc:sldMkLst>
          <pc:docMk/>
          <pc:sldMk cId="3125317210" sldId="269"/>
        </pc:sldMkLst>
        <pc:spChg chg="mod">
          <ac:chgData name="Суганяк Аліна" userId="1022c2fd-9705-42fa-9cf5-6cea26aa05da" providerId="ADAL" clId="{27810083-BF06-475D-B148-425D4FAC848A}" dt="2025-02-06T20:39:28.049" v="20" actId="20577"/>
          <ac:spMkLst>
            <pc:docMk/>
            <pc:sldMk cId="3125317210" sldId="269"/>
            <ac:spMk id="3" creationId="{151BDA84-CAEF-4E43-A438-987619A3E56B}"/>
          </ac:spMkLst>
        </pc:spChg>
      </pc:sldChg>
      <pc:sldChg chg="modSp mod">
        <pc:chgData name="Суганяк Аліна" userId="1022c2fd-9705-42fa-9cf5-6cea26aa05da" providerId="ADAL" clId="{27810083-BF06-475D-B148-425D4FAC848A}" dt="2025-02-06T20:42:28.743" v="40" actId="20577"/>
        <pc:sldMkLst>
          <pc:docMk/>
          <pc:sldMk cId="823696708" sldId="282"/>
        </pc:sldMkLst>
        <pc:spChg chg="mod">
          <ac:chgData name="Суганяк Аліна" userId="1022c2fd-9705-42fa-9cf5-6cea26aa05da" providerId="ADAL" clId="{27810083-BF06-475D-B148-425D4FAC848A}" dt="2025-02-06T20:42:28.743" v="40" actId="20577"/>
          <ac:spMkLst>
            <pc:docMk/>
            <pc:sldMk cId="823696708" sldId="282"/>
            <ac:spMk id="3" creationId="{151BDA84-CAEF-4E43-A438-987619A3E56B}"/>
          </ac:spMkLst>
        </pc:spChg>
      </pc:sldChg>
      <pc:sldChg chg="modSp mod">
        <pc:chgData name="Суганяк Аліна" userId="1022c2fd-9705-42fa-9cf5-6cea26aa05da" providerId="ADAL" clId="{27810083-BF06-475D-B148-425D4FAC848A}" dt="2025-02-06T20:42:21.541" v="30" actId="20577"/>
        <pc:sldMkLst>
          <pc:docMk/>
          <pc:sldMk cId="4177479529" sldId="284"/>
        </pc:sldMkLst>
        <pc:spChg chg="mod">
          <ac:chgData name="Суганяк Аліна" userId="1022c2fd-9705-42fa-9cf5-6cea26aa05da" providerId="ADAL" clId="{27810083-BF06-475D-B148-425D4FAC848A}" dt="2025-02-06T20:42:21.541" v="30" actId="20577"/>
          <ac:spMkLst>
            <pc:docMk/>
            <pc:sldMk cId="4177479529" sldId="284"/>
            <ac:spMk id="3" creationId="{151BDA84-CAEF-4E43-A438-987619A3E56B}"/>
          </ac:spMkLst>
        </pc:spChg>
      </pc:sldChg>
    </pc:docChg>
  </pc:docChgLst>
  <pc:docChgLst>
    <pc:chgData name="Грунтенко Юлія" userId="df823d83-b893-4043-af7e-c2399ca5f749" providerId="ADAL" clId="{13314FFA-8127-4F7E-983E-C3C582840E01}"/>
    <pc:docChg chg="undo custSel modSld">
      <pc:chgData name="Грунтенко Юлія" userId="df823d83-b893-4043-af7e-c2399ca5f749" providerId="ADAL" clId="{13314FFA-8127-4F7E-983E-C3C582840E01}" dt="2021-03-17T09:39:26.578" v="5" actId="20577"/>
      <pc:docMkLst>
        <pc:docMk/>
      </pc:docMkLst>
      <pc:sldChg chg="modSp mod">
        <pc:chgData name="Грунтенко Юлія" userId="df823d83-b893-4043-af7e-c2399ca5f749" providerId="ADAL" clId="{13314FFA-8127-4F7E-983E-C3C582840E01}" dt="2021-03-17T09:39:26.578" v="5" actId="20577"/>
        <pc:sldMkLst>
          <pc:docMk/>
          <pc:sldMk cId="3436281564" sldId="256"/>
        </pc:sldMkLst>
      </pc:sldChg>
    </pc:docChg>
  </pc:docChgLst>
  <pc:docChgLst>
    <pc:chgData name="Грунтенко Юлія" userId="df823d83-b893-4043-af7e-c2399ca5f749" providerId="ADAL" clId="{A45A9F76-589D-4B0D-A45A-49F5C33BDCEF}"/>
    <pc:docChg chg="undo custSel modSld">
      <pc:chgData name="Грунтенко Юлія" userId="df823d83-b893-4043-af7e-c2399ca5f749" providerId="ADAL" clId="{A45A9F76-589D-4B0D-A45A-49F5C33BDCEF}" dt="2021-03-17T09:10:50.317" v="8" actId="20577"/>
      <pc:docMkLst>
        <pc:docMk/>
      </pc:docMkLst>
      <pc:sldChg chg="modSp mod">
        <pc:chgData name="Грунтенко Юлія" userId="df823d83-b893-4043-af7e-c2399ca5f749" providerId="ADAL" clId="{A45A9F76-589D-4B0D-A45A-49F5C33BDCEF}" dt="2021-03-17T09:10:50.317" v="8" actId="20577"/>
        <pc:sldMkLst>
          <pc:docMk/>
          <pc:sldMk cId="3436281564" sldId="256"/>
        </pc:sldMkLst>
      </pc:sldChg>
    </pc:docChg>
  </pc:docChgLst>
  <pc:docChgLst>
    <pc:chgData name="Грунтенко Юлія" userId="df823d83-b893-4043-af7e-c2399ca5f749" providerId="ADAL" clId="{D9FD0B72-5CFD-46EE-B17C-C7B7F31CA4B2}"/>
    <pc:docChg chg="undo custSel modSld">
      <pc:chgData name="Грунтенко Юлія" userId="df823d83-b893-4043-af7e-c2399ca5f749" providerId="ADAL" clId="{D9FD0B72-5CFD-46EE-B17C-C7B7F31CA4B2}" dt="2021-03-17T09:48:02.989" v="4" actId="20577"/>
      <pc:docMkLst>
        <pc:docMk/>
      </pc:docMkLst>
      <pc:sldChg chg="modSp mod">
        <pc:chgData name="Грунтенко Юлія" userId="df823d83-b893-4043-af7e-c2399ca5f749" providerId="ADAL" clId="{D9FD0B72-5CFD-46EE-B17C-C7B7F31CA4B2}" dt="2021-03-17T09:48:02.989" v="4" actId="20577"/>
        <pc:sldMkLst>
          <pc:docMk/>
          <pc:sldMk cId="3436281564" sldId="256"/>
        </pc:sldMkLst>
      </pc:sldChg>
    </pc:docChg>
  </pc:docChgLst>
  <pc:docChgLst>
    <pc:chgData name="Грунтенко Юлія" userId="df823d83-b893-4043-af7e-c2399ca5f749" providerId="ADAL" clId="{7277A21C-5C97-4E80-AEB1-572A203CA083}"/>
    <pc:docChg chg="modSld">
      <pc:chgData name="Грунтенко Юлія" userId="df823d83-b893-4043-af7e-c2399ca5f749" providerId="ADAL" clId="{7277A21C-5C97-4E80-AEB1-572A203CA083}" dt="2021-03-16T16:14:39.746" v="3" actId="20577"/>
      <pc:docMkLst>
        <pc:docMk/>
      </pc:docMkLst>
      <pc:sldChg chg="modSp mod">
        <pc:chgData name="Грунтенко Юлія" userId="df823d83-b893-4043-af7e-c2399ca5f749" providerId="ADAL" clId="{7277A21C-5C97-4E80-AEB1-572A203CA083}" dt="2021-03-16T16:14:39.746" v="3" actId="20577"/>
        <pc:sldMkLst>
          <pc:docMk/>
          <pc:sldMk cId="3436281564" sldId="256"/>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B9C5D3-0140-4E75-8D7F-C0623D06DFD7}" type="datetimeFigureOut">
              <a:rPr lang="en-US" dirty="0"/>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3AE0757-B101-4811-9189-10EB2F458E2D}"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EBDC078-589F-40E3-816C-EE21D62B5BBA}"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25518A9-B687-4302-9395-2322403C6656}"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99A684-0CB7-41E9-A4DF-5D1C2CA5BF6F}"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EDD7C35-9E19-4518-A4B2-3B09CD8CC756}"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6196DA8-8897-4DDF-BFB6-5D83863C837A}" type="datetimeFigureOut">
              <a:rPr lang="en-US" dirty="0"/>
              <a:t>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DCBBA708-C5F0-412D-90E2-1919F0D196AE}" type="datetimeFigureOut">
              <a:rPr lang="en-US" dirty="0"/>
              <a:t>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9C8F8FA-EF43-4642-9368-3F4E33039BD9}" type="datetimeFigureOut">
              <a:rPr lang="en-US" dirty="0"/>
              <a:t>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2/6/2025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2/6/2025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F02662-E8E1-4E19-B31C-9DC00D052A6E}"/>
              </a:ext>
            </a:extLst>
          </p:cNvPr>
          <p:cNvSpPr>
            <a:spLocks noGrp="1"/>
          </p:cNvSpPr>
          <p:nvPr>
            <p:ph type="ctrTitle"/>
          </p:nvPr>
        </p:nvSpPr>
        <p:spPr>
          <a:xfrm>
            <a:off x="85060" y="2826390"/>
            <a:ext cx="8739396" cy="1205219"/>
          </a:xfrm>
        </p:spPr>
        <p:txBody>
          <a:bodyPr/>
          <a:lstStyle/>
          <a:p>
            <a:r>
              <a:rPr lang="uk-UA" sz="2500" dirty="0">
                <a:latin typeface="PragmaticaCTT" panose="020B0604040002020204" pitchFamily="34" charset="0"/>
              </a:rPr>
              <a:t>Порядок проведення конкурсу </a:t>
            </a:r>
            <a:br>
              <a:rPr lang="uk-UA" sz="2500" dirty="0">
                <a:latin typeface="PragmaticaCTT" panose="020B0604040002020204" pitchFamily="34" charset="0"/>
              </a:rPr>
            </a:br>
            <a:r>
              <a:rPr lang="uk-UA" sz="2500" dirty="0">
                <a:latin typeface="PragmaticaCTT" panose="020B0604040002020204" pitchFamily="34" charset="0"/>
              </a:rPr>
              <a:t>з відбору суб’єктів аудиторської діяльності, які можуть бути призначені для надання послуг з обов’язкового аудиту фінансової звітності</a:t>
            </a:r>
            <a:endParaRPr lang="ru-RU" sz="2500" dirty="0">
              <a:latin typeface="PragmaticaCTT" panose="020B0604040002020204" pitchFamily="34" charset="0"/>
            </a:endParaRPr>
          </a:p>
        </p:txBody>
      </p:sp>
      <p:sp>
        <p:nvSpPr>
          <p:cNvPr id="6" name="Подзаголовок 2">
            <a:extLst>
              <a:ext uri="{FF2B5EF4-FFF2-40B4-BE49-F238E27FC236}">
                <a16:creationId xmlns:a16="http://schemas.microsoft.com/office/drawing/2014/main" id="{7AA469D1-F778-4E84-58A6-F96574000974}"/>
              </a:ext>
            </a:extLst>
          </p:cNvPr>
          <p:cNvSpPr txBox="1">
            <a:spLocks/>
          </p:cNvSpPr>
          <p:nvPr/>
        </p:nvSpPr>
        <p:spPr>
          <a:xfrm>
            <a:off x="382691" y="4627718"/>
            <a:ext cx="8144134" cy="1956428"/>
          </a:xfrm>
          <a:prstGeom prst="rect">
            <a:avLst/>
          </a:prstGeom>
          <a:noFill/>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effectLst>
                  <a:outerShdw blurRad="228600" algn="ctr" rotWithShape="0">
                    <a:prstClr val="black">
                      <a:alpha val="53000"/>
                    </a:prstClr>
                  </a:outerShdw>
                </a:effectLst>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effectLst>
                  <a:outerShdw blurRad="228600" algn="ctr" rotWithShape="0">
                    <a:prstClr val="black">
                      <a:alpha val="53000"/>
                    </a:prstClr>
                  </a:outerShdw>
                </a:effectLst>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effectLst>
                  <a:outerShdw blurRad="228600" algn="ctr" rotWithShape="0">
                    <a:prstClr val="black">
                      <a:alpha val="53000"/>
                    </a:prstClr>
                  </a:outerShdw>
                </a:effectLst>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effectLst>
                  <a:outerShdw blurRad="228600" algn="ctr" rotWithShape="0">
                    <a:prstClr val="black">
                      <a:alpha val="53000"/>
                    </a:prstClr>
                  </a:outerShdw>
                </a:effectLst>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effectLst>
                  <a:outerShdw blurRad="228600" algn="ctr" rotWithShape="0">
                    <a:prstClr val="black">
                      <a:alpha val="53000"/>
                    </a:prstClr>
                  </a:outerShdw>
                </a:effectLst>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uk-UA" dirty="0">
                <a:latin typeface="PragmaticaCTT" panose="020B0604040002020204" pitchFamily="34" charset="0"/>
              </a:rPr>
              <a:t>Затверджено протоколом наглядової ради</a:t>
            </a:r>
          </a:p>
          <a:p>
            <a:pPr algn="l"/>
            <a:r>
              <a:rPr lang="ru-RU" dirty="0">
                <a:latin typeface="PragmaticaCTT" panose="020B0604040002020204" pitchFamily="34" charset="0"/>
              </a:rPr>
              <a:t>ПРИВАТНОГО АКЦІОНЕРНОГО ТОВАРИСТВА «</a:t>
            </a:r>
            <a:r>
              <a:rPr lang="uk-UA" dirty="0">
                <a:latin typeface="PragmaticaCTT" panose="020B0604040002020204" pitchFamily="34" charset="0"/>
              </a:rPr>
              <a:t>ВОВЧАНСЬКИЙ ОЛІЙНОЕКСТРАКЦІЙНИЙ ЗАВОД</a:t>
            </a:r>
            <a:r>
              <a:rPr lang="ru-RU" dirty="0">
                <a:latin typeface="PragmaticaCTT" panose="020B0604040002020204" pitchFamily="34" charset="0"/>
              </a:rPr>
              <a:t>» </a:t>
            </a:r>
            <a:r>
              <a:rPr lang="uk-UA" dirty="0">
                <a:latin typeface="PragmaticaCTT" panose="020B0604040002020204" pitchFamily="34" charset="0"/>
              </a:rPr>
              <a:t>(далі – Підприємство) </a:t>
            </a:r>
          </a:p>
          <a:p>
            <a:pPr algn="l"/>
            <a:r>
              <a:rPr lang="uk-UA" dirty="0">
                <a:latin typeface="PragmaticaCTT" panose="020B0604040002020204" pitchFamily="34" charset="0"/>
              </a:rPr>
              <a:t>№1 від 15.01.2025</a:t>
            </a:r>
          </a:p>
        </p:txBody>
      </p:sp>
    </p:spTree>
    <p:extLst>
      <p:ext uri="{BB962C8B-B14F-4D97-AF65-F5344CB8AC3E}">
        <p14:creationId xmlns:p14="http://schemas.microsoft.com/office/powerpoint/2010/main" val="343628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1.1.</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(далі – Порядок), розроблений відповідно до Закону України «Про товариства з обмеженою та додатковою відповідальністю», Закону України «Про бухгалтерський облік та фінансову звітність в Україні», Закону України «Про аудит фінансової звітності та аудиторську діяльність», інших законодавчих актів України.</a:t>
            </a:r>
          </a:p>
          <a:p>
            <a:pPr marL="0" indent="0">
              <a:buNone/>
            </a:pPr>
            <a:r>
              <a:rPr lang="uk-UA" sz="1600" dirty="0">
                <a:latin typeface="PragmaticaCTT" panose="020B0604040002020204" pitchFamily="34" charset="0"/>
                <a:cs typeface="Arial" panose="020B0604020202020204" pitchFamily="34" charset="0"/>
              </a:rPr>
              <a:t>1.2.</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встановлює загальні умови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a:t>
            </a:r>
          </a:p>
          <a:p>
            <a:pPr marL="0" indent="0">
              <a:buNone/>
            </a:pPr>
            <a:r>
              <a:rPr lang="uk-UA" sz="1600" dirty="0">
                <a:latin typeface="PragmaticaCTT" panose="020B0604040002020204" pitchFamily="34" charset="0"/>
                <a:cs typeface="Arial" panose="020B0604020202020204" pitchFamily="34" charset="0"/>
              </a:rPr>
              <a:t>1.3. Функції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виконує наглядова рада. </a:t>
            </a:r>
            <a:endParaRPr lang="en-US" sz="1600" dirty="0">
              <a:latin typeface="PragmaticaCTT" panose="020B0604040002020204" pitchFamily="34" charset="0"/>
              <a:cs typeface="Arial" panose="020B0604020202020204" pitchFamily="34" charset="0"/>
            </a:endParaRPr>
          </a:p>
          <a:p>
            <a:pPr marL="0" indent="0">
              <a:buNone/>
            </a:pPr>
            <a:r>
              <a:rPr lang="ru-RU" sz="1600" dirty="0">
                <a:latin typeface="PragmaticaCTT" panose="020B0604040002020204" pitchFamily="34" charset="0"/>
                <a:cs typeface="Arial" panose="020B0604020202020204" pitchFamily="34" charset="0"/>
              </a:rPr>
              <a:t>1.4.</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Конкурсна пропозиція - пропозиція учасника конкурсу щодо строку виконання та вартості послуг. </a:t>
            </a:r>
          </a:p>
          <a:p>
            <a:pPr marL="0" indent="0">
              <a:buNone/>
            </a:pPr>
            <a:r>
              <a:rPr lang="uk-UA" sz="1600" dirty="0">
                <a:latin typeface="PragmaticaCTT" panose="020B0604040002020204" pitchFamily="34" charset="0"/>
                <a:cs typeface="Arial" panose="020B0604020202020204" pitchFamily="34" charset="0"/>
              </a:rPr>
              <a:t>1.5. Конкурсна документація - документація щодо умов проведення конкурсу, що розробляється та затверджується Підприємством і оприлюднюється для вільного доступу на його сайті.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132374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1.6. Учасник конкурсу - претендент, який подав документи, що відповідають умовам конкурсу, та якого допущено до участі в конкурсі.</a:t>
            </a:r>
          </a:p>
          <a:p>
            <a:pPr marL="0" indent="0">
              <a:buNone/>
            </a:pPr>
            <a:r>
              <a:rPr lang="uk-UA" sz="1600" dirty="0">
                <a:latin typeface="PragmaticaCTT" panose="020B0604040002020204" pitchFamily="34" charset="0"/>
                <a:cs typeface="Arial" panose="020B0604020202020204" pitchFamily="34" charset="0"/>
              </a:rPr>
              <a:t>1.7. Інші терміни, наведені в цьому Порядку, зокрема, «аудитор», «суб’єкт аудиторської діяльності», «аудиторська діяльність», «аудит фінансової звітності», «підприємства, що становлять суспільний інтерес» вживаються у значеннях, наведених у Законі України «Про аудит фінансової звітності та аудиторську діяльність», Законі України «Про бухгалтерський облік та фінансову звітність в Україні» та інших нормативно-правових актах, які регулюють відносини, що виникають при провадженні аудиторської діяльності.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54896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2.1. Підприємство за критеріями, визначеними Законом України «Про бухгалтерський облік та фінансову звітність в Україні» відноситься до підприємств, що становлять суспільний інтерес, а саме – великих підприємств. </a:t>
            </a:r>
          </a:p>
          <a:p>
            <a:pPr marL="0" indent="0">
              <a:buNone/>
            </a:pPr>
            <a:r>
              <a:rPr lang="uk-UA" sz="1600" dirty="0">
                <a:latin typeface="PragmaticaCTT" panose="020B0604040002020204" pitchFamily="34" charset="0"/>
                <a:cs typeface="Arial" panose="020B0604020202020204" pitchFamily="34" charset="0"/>
              </a:rPr>
              <a:t>2.3. Орган, який здійснює функції аудиторського комітету: наглядова рада Підприємства.</a:t>
            </a:r>
          </a:p>
          <a:p>
            <a:pPr marL="0" indent="0">
              <a:buNone/>
            </a:pPr>
            <a:r>
              <a:rPr lang="ru-RU" sz="1600" dirty="0">
                <a:latin typeface="PragmaticaCTT" panose="020B0604040002020204" pitchFamily="34" charset="0"/>
                <a:cs typeface="Arial" panose="020B0604020202020204" pitchFamily="34" charset="0"/>
              </a:rPr>
              <a:t>2.5. Процедура з </a:t>
            </a:r>
            <a:r>
              <a:rPr lang="uk-UA" sz="1600" dirty="0">
                <a:latin typeface="PragmaticaCTT" panose="020B0604040002020204" pitchFamily="34" charset="0"/>
                <a:cs typeface="Arial" panose="020B0604020202020204" pitchFamily="34" charset="0"/>
              </a:rPr>
              <a:t>відбору суб'єктів аудиторської діяльності (далі – Аудитор) для надання послуг з обов'язкового аудиту фінансової звітності придбання послуг здійснюється шляхом проведення конкурсу.</a:t>
            </a:r>
          </a:p>
          <a:p>
            <a:pPr marL="0" indent="0">
              <a:buNone/>
            </a:pPr>
            <a:r>
              <a:rPr lang="uk-UA" sz="1600" dirty="0">
                <a:latin typeface="PragmaticaCTT" panose="020B0604040002020204" pitchFamily="34" charset="0"/>
                <a:cs typeface="Arial" panose="020B0604020202020204" pitchFamily="34" charset="0"/>
              </a:rPr>
              <a:t>2.6. Наглядова рада, в порядку, визначеному законодавством та цим Порядком, оголошує конкурс з відбору Аудитора для надання послуг з обов'язкового аудиту фінансової звітності Підприємства. Оголошення про проведення конкурсу розміщується на сайті Підприємства.</a:t>
            </a:r>
          </a:p>
          <a:p>
            <a:pPr marL="0" indent="0">
              <a:buNone/>
            </a:pPr>
            <a:r>
              <a:rPr lang="uk-UA" sz="1600" dirty="0">
                <a:latin typeface="PragmaticaCTT" panose="020B0604040002020204" pitchFamily="34" charset="0"/>
                <a:cs typeface="Arial" panose="020B0604020202020204" pitchFamily="34" charset="0"/>
              </a:rPr>
              <a:t>2.7. Наглядова рада встановлює строк, протягом якого суб’єкти аудиторської діяльності можуть надати пропозицію для участі в конкурсі (конкурсна пропозиція). Такий строк у вигляді дати початку конкурсу та строку подання документів для участі в конкурсі оприлюднюється в оголошенні про проведення конкурсу.</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3125317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2.8. Документи для участі в конкурсі, які будуть надіслані після закінчення встановленого строку для їх надання, не розглядаються. </a:t>
            </a:r>
          </a:p>
          <a:p>
            <a:pPr marL="0" indent="0">
              <a:buNone/>
            </a:pPr>
            <a:r>
              <a:rPr lang="uk-UA" sz="1600" dirty="0">
                <a:latin typeface="PragmaticaCTT" panose="020B0604040002020204" pitchFamily="34" charset="0"/>
                <a:cs typeface="Arial" panose="020B0604020202020204" pitchFamily="34" charset="0"/>
              </a:rPr>
              <a:t>2.9. Основним завданням з обов'язкового аудиту фінансової звітності Підприємства є перевірка суб'єктом аудиторської діяльності відповідно до вимог Закону та міжнародних стандартів аудиту фінансової звітності, а саме: Баланс (Звіт про фінансовий стан) на 31 грудня відповідного року; Звіт про фінансові результати (Звіт про сукупний дохід) за відповідний рік; Звіт про зміни у власному капіталі та  звіт про рух грошових коштів за рік, що закінчився на зазначені дату, і Примітки до фінансової звітності, з метою висловлення незалежної думки аудитора про її відповідність в усіх суттєвих аспектах і відповідність вимогам міжнародних стандартів фінансової звітності та законів України. </a:t>
            </a:r>
          </a:p>
          <a:p>
            <a:pPr marL="0" indent="0">
              <a:buNone/>
            </a:pPr>
            <a:r>
              <a:rPr lang="uk-UA" sz="1600" dirty="0">
                <a:latin typeface="PragmaticaCTT" panose="020B0604040002020204" pitchFamily="34" charset="0"/>
                <a:cs typeface="Arial" panose="020B0604020202020204" pitchFamily="34" charset="0"/>
              </a:rPr>
              <a:t>2.10. Відбір суб'єктів аудиторської діяльності здійснюється за такими принципами: </a:t>
            </a:r>
          </a:p>
          <a:p>
            <a:pPr>
              <a:buFontTx/>
              <a:buChar char="-"/>
            </a:pPr>
            <a:r>
              <a:rPr lang="uk-UA" sz="1600" dirty="0" err="1">
                <a:latin typeface="PragmaticaCTT" panose="020B0604040002020204" pitchFamily="34" charset="0"/>
                <a:cs typeface="Arial" panose="020B0604020202020204" pitchFamily="34" charset="0"/>
              </a:rPr>
              <a:t>конкурентність</a:t>
            </a:r>
            <a:r>
              <a:rPr lang="uk-UA" sz="1600" dirty="0">
                <a:latin typeface="PragmaticaCTT" panose="020B0604040002020204" pitchFamily="34" charset="0"/>
                <a:cs typeface="Arial" panose="020B0604020202020204" pitchFamily="34" charset="0"/>
              </a:rPr>
              <a:t> відбору;  			- максимальна економія та ефективність; </a:t>
            </a:r>
          </a:p>
          <a:p>
            <a:pPr>
              <a:buFontTx/>
              <a:buChar char="-"/>
            </a:pPr>
            <a:r>
              <a:rPr lang="uk-UA" sz="1600" dirty="0">
                <a:latin typeface="PragmaticaCTT" panose="020B0604040002020204" pitchFamily="34" charset="0"/>
                <a:cs typeface="Arial" panose="020B0604020202020204" pitchFamily="34" charset="0"/>
              </a:rPr>
              <a:t>добросовісна конкуренція серед учасників; 	- недискримінація учасників; </a:t>
            </a:r>
          </a:p>
          <a:p>
            <a:pPr>
              <a:buFontTx/>
              <a:buChar char="-"/>
            </a:pPr>
            <a:r>
              <a:rPr lang="uk-UA" sz="1600" dirty="0">
                <a:latin typeface="PragmaticaCTT" panose="020B0604040002020204" pitchFamily="34" charset="0"/>
                <a:cs typeface="Arial" panose="020B0604020202020204" pitchFamily="34" charset="0"/>
              </a:rPr>
              <a:t>об’єктивна та неупереджена оцінка конкурсних пропозицій. </a:t>
            </a:r>
          </a:p>
          <a:p>
            <a:pPr marL="0" indent="0">
              <a:buNone/>
            </a:pPr>
            <a:r>
              <a:rPr lang="uk-UA" sz="1600" dirty="0">
                <a:latin typeface="PragmaticaCTT" panose="020B0604040002020204" pitchFamily="34" charset="0"/>
                <a:cs typeface="Arial" panose="020B0604020202020204" pitchFamily="34" charset="0"/>
              </a:rPr>
              <a:t>2.11. Підприємство забезпечує вільний доступ учасників до участі у конкурсі відповідно до цього Порядку. </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156680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Аудиторські послуги можуть надаватися лише суб’єктом аудиторської діяльності, якому таке право надано в порядку та на умовах, визначених Законом про аудит, та які відповідають наступними критеріям: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відповідають встановленим Законом про аудит вимогам та можуть надавати послуги з обов'язкового аудиту фінансової звітності підприємств, що становлять суспільний інтерес;</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включені до Реєстр аудиторів та суб’єктів аудиторської діяльності, зокрема, в розділ «Суб'єкти аудиторської діяльності, які мають право проводити обов'язковий аудит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з аудиту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можуть забезпечити достатній рівень кваліфікації та досвіду аудиторів і персоналу, який залучається до надання послуг відповідно до міжнародних стандартів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пройшли перевірку контролю якості аудиторських послуг, здійснену у відповідності до вимог чинного законодавства;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дотримуються вимог щодо незалежності, встановлені Законом про аудит;</a:t>
            </a:r>
          </a:p>
          <a:p>
            <a:pPr>
              <a:buFont typeface="Symbol" panose="05050102010706020507" pitchFamily="18" charset="2"/>
              <a:buChar char="-"/>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/3</a:t>
            </a:r>
          </a:p>
        </p:txBody>
      </p:sp>
    </p:spTree>
    <p:extLst>
      <p:ext uri="{BB962C8B-B14F-4D97-AF65-F5344CB8AC3E}">
        <p14:creationId xmlns:p14="http://schemas.microsoft.com/office/powerpoint/2010/main" val="3245610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добру репутацію (відсутні протягом двох років поспіль застосування до аудиторської фірми більше трьох разів стягнення у вигляді попередження або зупинення права на надання послуг з обов’язкового аудиту фінансової звітності або обов’язкового аудиту фінансової звітності підприємства,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мають обмежень пов’язаних із тривалістю надання послуг Підприємству;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відсутні інші обмеження щодо надання послуг передбачені статтею 27 Закону про аудит;</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чинний договір страхування цивільно-правової відповідальності перед третіми особами, укладений відповідно до положень чинного законодавства України;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щодо аудиту фінансової звітності відповідно до міжнародних стандартів та досвід проведення аудиту фінансової звітності компаній;</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надати інформацію у разі перевищення щорічної загальної суми винагороди суб'єкта аудиторської діяльності 15% загальної суми чистого доходу від надання послуг таким суб'єктом аудиторської діяльності Підприємству, що становить суспільний інтерес впродовж 5 років поспіль.</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/3</a:t>
            </a:r>
          </a:p>
        </p:txBody>
      </p:sp>
    </p:spTree>
    <p:extLst>
      <p:ext uri="{BB962C8B-B14F-4D97-AF65-F5344CB8AC3E}">
        <p14:creationId xmlns:p14="http://schemas.microsoft.com/office/powerpoint/2010/main" val="17931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3.2. Критерії залучення суб’єктів аудиторської діяльності вказані в даній конкурсній документації оприлюднюються сайті Підприємства.</a:t>
            </a:r>
          </a:p>
          <a:p>
            <a:pPr marL="0" indent="0">
              <a:buNone/>
            </a:pPr>
            <a:r>
              <a:rPr lang="uk-UA" sz="1600" dirty="0">
                <a:latin typeface="PragmaticaCTT" panose="020B0604040002020204" pitchFamily="34" charset="0"/>
                <a:cs typeface="Arial" panose="020B0604020202020204" pitchFamily="34" charset="0"/>
              </a:rPr>
              <a:t>3.3. Не допускаються до участі у конкурсі суб’єкти аудиторської діяльності, які: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відповідають вимогам Закону про аудит та вимогам конкурсної документації;</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в конкурсі документи, що містять недостовірну інформацію;</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пройшли зовнішню перевірку системи контролю якості і не мають чинного свідоцтва про відповідність системи контролю якості на дату оголошення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конкурсну пропозицію із порушенням термінів подачі, встановлених цією документацією та оголошенням.</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/3</a:t>
            </a:r>
          </a:p>
        </p:txBody>
      </p:sp>
    </p:spTree>
    <p:extLst>
      <p:ext uri="{BB962C8B-B14F-4D97-AF65-F5344CB8AC3E}">
        <p14:creationId xmlns:p14="http://schemas.microsoft.com/office/powerpoint/2010/main" val="347512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4. </a:t>
            </a:r>
            <a:r>
              <a:rPr lang="uk-UA" dirty="0">
                <a:latin typeface="PragmaticaCTT" panose="020B0604040002020204" pitchFamily="34" charset="0"/>
              </a:rPr>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PragmaticaCTT" panose="020B0604040002020204" pitchFamily="34" charset="0"/>
                <a:cs typeface="Arial" panose="020B0604020202020204" pitchFamily="34" charset="0"/>
              </a:rPr>
              <a:t>4.1. Конкурсна документація з відбору суб’єктів аудиторської діяльності, які можуть бути призначені для надання послуг з обов’язкового аудиту фінансової звітності розробляється наглядовою радою.</a:t>
            </a:r>
          </a:p>
          <a:p>
            <a:pPr marL="0" indent="0">
              <a:buNone/>
            </a:pPr>
            <a:r>
              <a:rPr lang="uk-UA" sz="1600" dirty="0">
                <a:latin typeface="PragmaticaCTT" panose="020B0604040002020204" pitchFamily="34" charset="0"/>
                <a:cs typeface="Arial" panose="020B0604020202020204" pitchFamily="34" charset="0"/>
              </a:rPr>
              <a:t>4.2. Відповідальність за проведення конкурсу покладається на наглядову раду, яка оцінює конкурсні пропозиції, подані суб’єктами аудиторської діяльності, за встановленими критеріями відбору та складає звіт про висновки процедури відбору.</a:t>
            </a:r>
          </a:p>
          <a:p>
            <a:pPr marL="0" indent="0">
              <a:buNone/>
            </a:pPr>
            <a:r>
              <a:rPr lang="uk-UA" sz="1600" dirty="0">
                <a:latin typeface="PragmaticaCTT" panose="020B0604040002020204" pitchFamily="34" charset="0"/>
                <a:cs typeface="Arial" panose="020B0604020202020204" pitchFamily="34" charset="0"/>
              </a:rPr>
              <a:t>4.3. Після затвердження конкурсної документації на сайті Підприємства розміщується інформаційне оголошення про проведення конкурсу, яке повинно містити: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реквізити Підприємства (найменування, поштову адресу, телефон, адресу електронної пошти);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оголошення конкурсу (дата початку процедури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кінцевий строк (дата та час) подання конкурсних пропозицій разом з підтверджуючими документами;</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456649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t>4. </a:t>
            </a:r>
            <a:r>
              <a:rPr lang="uk-UA" dirty="0"/>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Arial" panose="020B0604020202020204" pitchFamily="34" charset="0"/>
                <a:cs typeface="Arial" panose="020B0604020202020204" pitchFamily="34" charset="0"/>
              </a:rPr>
              <a:t>4.3.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та час розкриття конкурсних пропозиції (дата проведення конкурсу)</a:t>
            </a:r>
            <a:r>
              <a:rPr lang="ru-RU" sz="1600" dirty="0">
                <a:latin typeface="PragmaticaCTT" panose="020B0604040002020204" pitchFamily="34" charset="0"/>
                <a:cs typeface="Arial" panose="020B0604020202020204" pitchFamily="34" charset="0"/>
              </a:rPr>
              <a:t>;</a:t>
            </a:r>
            <a:endParaRPr lang="uk-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посилання на сайт Підприємства, на якому розміщено конкурсну документацію, що містить відомості про предмет та об’єм перевірки;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порядок подання конкурсних пропозицій учасниками;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контактні дані, у т. ч. уповноваженої особи на забезпечення проведення конкурсу. </a:t>
            </a:r>
          </a:p>
          <a:p>
            <a:pPr marL="0" indent="0">
              <a:buNone/>
            </a:pPr>
            <a:r>
              <a:rPr lang="uk-UA" sz="1600" dirty="0">
                <a:latin typeface="Arial" panose="020B0604020202020204" pitchFamily="34" charset="0"/>
                <a:cs typeface="Arial" panose="020B0604020202020204" pitchFamily="34" charset="0"/>
              </a:rPr>
              <a:t>4.4. Інформація про проведення конкурсу оприлюднюється на сайті Підприємства.</a:t>
            </a:r>
            <a:endParaRPr lang="ru-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t>1</a:t>
            </a:r>
            <a:r>
              <a:rPr lang="ru-RU" dirty="0"/>
              <a:t>/1</a:t>
            </a:r>
          </a:p>
        </p:txBody>
      </p:sp>
    </p:spTree>
    <p:extLst>
      <p:ext uri="{BB962C8B-B14F-4D97-AF65-F5344CB8AC3E}">
        <p14:creationId xmlns:p14="http://schemas.microsoft.com/office/powerpoint/2010/main" val="161813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80338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5.1. Конкурсні пропозиції подаються учасниками шляхом надсилання на електронну пошту за </a:t>
            </a:r>
            <a:r>
              <a:rPr lang="uk-UA" sz="1600" dirty="0" err="1">
                <a:latin typeface="PragmaticaCTT" panose="020B0604040002020204" pitchFamily="34" charset="0"/>
                <a:cs typeface="Arial" panose="020B0604020202020204" pitchFamily="34" charset="0"/>
              </a:rPr>
              <a:t>адресою</a:t>
            </a:r>
            <a:r>
              <a:rPr lang="uk-UA" sz="1600" dirty="0">
                <a:latin typeface="PragmaticaCTT" panose="020B0604040002020204" pitchFamily="34" charset="0"/>
                <a:cs typeface="Arial" panose="020B0604020202020204" pitchFamily="34" charset="0"/>
              </a:rPr>
              <a:t> зазначеною у конкурсній документації. Конкурсна пропозиція надається разом із запитуваними документами відповідно до опису.</a:t>
            </a:r>
          </a:p>
          <a:p>
            <a:pPr marL="0" indent="0">
              <a:buNone/>
            </a:pPr>
            <a:r>
              <a:rPr lang="uk-UA" sz="1600" dirty="0">
                <a:latin typeface="PragmaticaCTT" panose="020B0604040002020204" pitchFamily="34" charset="0"/>
                <a:cs typeface="Arial" panose="020B0604020202020204" pitchFamily="34" charset="0"/>
              </a:rPr>
              <a:t>5.2. Всі документи конкурсної документації мають бути складені українською мовою та подаватись за підписом уповноваженої особи суб’єкта аудиторської діяльності. Копії документів, що подаються у складі конкурсної документації повинні бути завірені підписом уповноваженої особи та печаткою.</a:t>
            </a:r>
          </a:p>
          <a:p>
            <a:pPr marL="0" indent="0">
              <a:buNone/>
            </a:pPr>
            <a:r>
              <a:rPr lang="uk-UA" sz="1600" dirty="0">
                <a:latin typeface="PragmaticaCTT" panose="020B0604040002020204" pitchFamily="34" charset="0"/>
                <a:cs typeface="Arial" panose="020B0604020202020204" pitchFamily="34" charset="0"/>
              </a:rPr>
              <a:t>5.3. Конкурсні пропозиції подаються в строк, зазначений у повідомленні.</a:t>
            </a:r>
          </a:p>
          <a:p>
            <a:pPr marL="0" indent="0">
              <a:buNone/>
            </a:pPr>
            <a:r>
              <a:rPr lang="uk-UA" sz="1600" dirty="0">
                <a:latin typeface="PragmaticaCTT" panose="020B0604040002020204" pitchFamily="34" charset="0"/>
                <a:cs typeface="Arial" panose="020B0604020202020204" pitchFamily="34" charset="0"/>
              </a:rPr>
              <a:t>5.4. Конкурсні пропозиції, отримані Підприємством після закінчення строку їх подання не розглядаються.</a:t>
            </a:r>
          </a:p>
          <a:p>
            <a:pPr marL="0" indent="0">
              <a:buNone/>
            </a:pPr>
            <a:r>
              <a:rPr lang="uk-UA" sz="1600" dirty="0">
                <a:latin typeface="PragmaticaCTT" panose="020B0604040002020204" pitchFamily="34" charset="0"/>
                <a:cs typeface="Arial" panose="020B0604020202020204" pitchFamily="34" charset="0"/>
              </a:rPr>
              <a:t>5.5. Учасник має право ініціювати внесення змін або відкликання своєї конкурсної пропозиції до закінчення строку подання конкурсних пропозицій.</a:t>
            </a:r>
          </a:p>
          <a:p>
            <a:pPr marL="0" indent="0">
              <a:buNone/>
            </a:pPr>
            <a:r>
              <a:rPr lang="uk-UA" sz="1600" dirty="0">
                <a:latin typeface="PragmaticaCTT" panose="020B0604040002020204" pitchFamily="34" charset="0"/>
                <a:cs typeface="Arial" panose="020B0604020202020204" pitchFamily="34" charset="0"/>
              </a:rPr>
              <a:t>5.6. Вимоги до конкурсної пропозиції та підтверджуючих документів зазначаються у конкурсній документації.</a:t>
            </a:r>
          </a:p>
          <a:p>
            <a:pPr marL="0" indent="0">
              <a:buNone/>
            </a:pPr>
            <a:r>
              <a:rPr lang="uk-UA" sz="1600" dirty="0">
                <a:latin typeface="PragmaticaCTT" panose="020B0604040002020204" pitchFamily="34" charset="0"/>
                <a:cs typeface="Arial" panose="020B0604020202020204" pitchFamily="34" charset="0"/>
              </a:rPr>
              <a:t>5.7. Кожен учасник має право подати тільки одну конкурсну пропозицію, яка не може бути змінена після закінчення строку подання конкурсних пропозицій.</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6933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07688"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 Для участі у Конкурсі учасники подають такі документи:</a:t>
            </a:r>
          </a:p>
          <a:p>
            <a:pPr marL="0" indent="0">
              <a:buNone/>
            </a:pPr>
            <a:r>
              <a:rPr lang="uk-UA" sz="1600" dirty="0">
                <a:latin typeface="PragmaticaCTT" panose="020B0604040002020204" pitchFamily="34" charset="0"/>
                <a:cs typeface="Arial" panose="020B0604020202020204" pitchFamily="34" charset="0"/>
              </a:rPr>
              <a:t>5.8.1. Дані щодо суб’єкта аудиторської діяльності: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основні відомості про суб’єкта аудиторської діяльності (назва аудиторської фірми, ідентифікаційний код юридичної особи, адреса, контактна інформація (телефон, </a:t>
            </a:r>
            <a:r>
              <a:rPr lang="en-GB" sz="1600" dirty="0">
                <a:latin typeface="PragmaticaCTT" panose="020B0604040002020204" pitchFamily="34" charset="0"/>
                <a:cs typeface="Arial" panose="020B0604020202020204" pitchFamily="34" charset="0"/>
              </a:rPr>
              <a:t>e-mail, </a:t>
            </a:r>
            <a:r>
              <a:rPr lang="uk-UA" sz="1600" dirty="0">
                <a:latin typeface="PragmaticaCTT" panose="020B0604040002020204" pitchFamily="34" charset="0"/>
                <a:cs typeface="Arial" panose="020B0604020202020204" pitchFamily="34" charset="0"/>
              </a:rPr>
              <a:t>адреса сайту), ПІБ контактної особи);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коротка історична довідка про діяльність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структура власності аудиторської фірми, яка містить перелік учасників, в тому числі прізвище, ім'я, по батькові (за наявності), країна громадянство, найменування, країна </a:t>
            </a:r>
            <a:r>
              <a:rPr lang="uk-UA" sz="1600" dirty="0" err="1">
                <a:latin typeface="PragmaticaCTT" panose="020B0604040002020204" pitchFamily="34" charset="0"/>
                <a:cs typeface="Arial" panose="020B0604020202020204" pitchFamily="34" charset="0"/>
              </a:rPr>
              <a:t>резидентства</a:t>
            </a:r>
            <a:r>
              <a:rPr lang="uk-UA" sz="1600" dirty="0">
                <a:latin typeface="PragmaticaCTT" panose="020B0604040002020204" pitchFamily="34" charset="0"/>
                <a:cs typeface="Arial" panose="020B0604020202020204" pitchFamily="34" charset="0"/>
              </a:rPr>
              <a:t>, місцезнаходження;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про чисельність працівників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щодо кваліфікованого персоналу аудиторської фірми (ПІБ та № сертифікатів);</a:t>
            </a:r>
          </a:p>
          <a:p>
            <a:pPr marL="0" indent="0">
              <a:buNone/>
            </a:pPr>
            <a:r>
              <a:rPr lang="uk-UA" sz="1600" dirty="0">
                <a:latin typeface="PragmaticaCTT" panose="020B0604040002020204" pitchFamily="34" charset="0"/>
                <a:cs typeface="Arial" panose="020B0604020202020204" pitchFamily="34" charset="0"/>
              </a:rPr>
              <a:t>5.8.2. Комерційна пропозиція про проведення обов'язкового аудиту фінансової звітності Підприємства</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303129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6085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5.8.3. Інформацію (довідку) Аудиторської палати України, чинну в період проведення конкурсу, про включення Учасника до Реєстру суб’єктів аудиторської діяльності, які мають право проводити обов’язковий аудит фінансової звітності підприємств, що становлять суспільний інтерес;</a:t>
            </a:r>
          </a:p>
          <a:p>
            <a:pPr marL="0" indent="0">
              <a:buNone/>
            </a:pPr>
            <a:r>
              <a:rPr lang="uk-UA" sz="1600" dirty="0">
                <a:latin typeface="PragmaticaCTT" panose="020B0604040002020204" pitchFamily="34" charset="0"/>
                <a:cs typeface="Arial" panose="020B0604020202020204" pitchFamily="34" charset="0"/>
              </a:rPr>
              <a:t>5.8.4. Копія чинного Свідоцтва про проходження перевірки системи контролю якості;</a:t>
            </a:r>
          </a:p>
          <a:p>
            <a:pPr marL="0" indent="0">
              <a:buNone/>
            </a:pPr>
            <a:r>
              <a:rPr lang="uk-UA" sz="1600" dirty="0">
                <a:latin typeface="PragmaticaCTT" panose="020B0604040002020204" pitchFamily="34" charset="0"/>
                <a:cs typeface="Arial" panose="020B0604020202020204" pitchFamily="34" charset="0"/>
              </a:rPr>
              <a:t>5.8.5. Копія виписки з Єдиного державного реєстру юридичних осіб, фізичних осіб-підприємців та громадських формувань;</a:t>
            </a:r>
          </a:p>
          <a:p>
            <a:pPr marL="0" indent="0">
              <a:buNone/>
            </a:pPr>
            <a:r>
              <a:rPr lang="uk-UA" sz="1600" dirty="0">
                <a:latin typeface="PragmaticaCTT" panose="020B0604040002020204" pitchFamily="34" charset="0"/>
                <a:cs typeface="Arial" panose="020B0604020202020204" pitchFamily="34" charset="0"/>
              </a:rPr>
              <a:t>5.8.6. Інформаційне повідомлення про підтвердження відсутності у суб'єкта аудиторської діяльності обмежень, визначених статтею 27 Закону України «Про аудит фінансової звітності і аудиторську діяльність»;</a:t>
            </a:r>
          </a:p>
          <a:p>
            <a:pPr marL="0" indent="0">
              <a:buNone/>
            </a:pPr>
            <a:r>
              <a:rPr lang="uk-UA" sz="1600" dirty="0">
                <a:latin typeface="PragmaticaCTT" panose="020B0604040002020204" pitchFamily="34" charset="0"/>
                <a:cs typeface="Arial" panose="020B0604020202020204" pitchFamily="34" charset="0"/>
              </a:rPr>
              <a:t>5.8.7. Інформаційне повідомлення про підтвердження відсутності у суб'єкта аудиторської діяльності обмежень, пов'язаних з тривалістю надання послуг підприємству, що являє суспільний інтерес;</a:t>
            </a:r>
            <a:endParaRPr lang="ru-UA" sz="1600" dirty="0">
              <a:latin typeface="PragmaticaCTT" panose="020B0604040002020204" pitchFamily="34" charset="0"/>
              <a:cs typeface="Arial" panose="020B0604020202020204" pitchFamily="34" charset="0"/>
            </a:endParaRPr>
          </a:p>
          <a:p>
            <a:pPr marL="0" indent="0">
              <a:buNone/>
            </a:pPr>
            <a:endParaRPr lang="ru-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1070982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39586"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5.8.8. Копію договору страхування цивільно-правової відповідальності суб'єкта аудиторської діяльності перед третіми особами, що здійснює обов'язковий аудит фінансової звітності (із зазначенням відповідної інформації в Реєстрі аудиторів та суб'єктів аудиторської діяльності щодо укладення такого Договору);</a:t>
            </a:r>
          </a:p>
          <a:p>
            <a:pPr marL="0" indent="0">
              <a:buNone/>
            </a:pPr>
            <a:r>
              <a:rPr lang="uk-UA" sz="1600" dirty="0">
                <a:latin typeface="PragmaticaCTT" panose="020B0604040002020204" pitchFamily="34" charset="0"/>
                <a:cs typeface="Arial" panose="020B0604020202020204" pitchFamily="34" charset="0"/>
              </a:rPr>
              <a:t>5.8.9. Проект договору про надання послуг з обов'язкового аудиту фінансової звітності.</a:t>
            </a:r>
            <a:endParaRPr lang="ru-UA" sz="1600" dirty="0">
              <a:latin typeface="PragmaticaCTT" panose="020B0604040002020204" pitchFamily="34" charset="0"/>
              <a:cs typeface="Arial" panose="020B0604020202020204" pitchFamily="34" charset="0"/>
            </a:endParaRPr>
          </a:p>
          <a:p>
            <a:pPr marL="0" indent="0">
              <a:buNone/>
            </a:pPr>
            <a:endParaRPr lang="ru-UA" sz="1600" dirty="0">
              <a:highlight>
                <a:srgbClr val="00FFFF"/>
              </a:highlight>
              <a:latin typeface="PragmaticaCTT" panose="020B0604040002020204" pitchFamily="34" charset="0"/>
              <a:cs typeface="Arial" panose="020B0604020202020204" pitchFamily="34"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2266216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6.1. Розгляд та перевірка конкурсних пропозицій учасників здійснюється шляхом роздрукування поданих документів з електронної пошти Підприємства. Предметом уваги з призначення аудитора можуть бути: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результати контролю якості послуг, що надаються суб'єктами аудиторської діяльності, які беруть участь у Конкурсі;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досвід надання аудиторських послуг з обов'язкового аудиту фінансової звітності підприємствам,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професійна репутація суб'єкта аудиторської діяльності;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достатній рівень забезпеченості працівниками для виконання завдань з обов’язкового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інші критерії відбору відповідно до чинного законодавства. </a:t>
            </a:r>
          </a:p>
          <a:p>
            <a:pPr marL="0" indent="0">
              <a:buNone/>
            </a:pPr>
            <a:r>
              <a:rPr lang="uk-UA" sz="1600" dirty="0">
                <a:latin typeface="PragmaticaCTT" panose="020B0604040002020204" pitchFamily="34" charset="0"/>
                <a:cs typeface="Arial" panose="020B0604020202020204" pitchFamily="34" charset="0"/>
              </a:rPr>
              <a:t>Визначення учасників, які можуть бути рекомендовані для надання послуг з обов'язкового аудиту фінансової звітності Підприємства, здійснюється з урахуванням цінових та нецінових критеріїв оцінки, що зазначені Підприємством у конкурсній документації.</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92450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6.2. Наглядова рада Підприємства оцінює та аналізує конкурсні пропозиції, подані суб'єктами аудиторської діяльності, за встановленими критеріями відбору, за результатами оцінки та аналізу складає звіт про висновки процедури відбору. До уваги беруться результати контролю якості послуг, що надаються суб'єктами аудиторської діяльності, які беруть участь у конкурсі. За результатами конкурсу наглядова рада готує обґрунтовані рекомендації щодо призначення суб'єкта (суб'єктів) аудиторської діяльності для надання послуг з обов'язкового аудиту фінансової звітності, які мають включати щонайменше дві пропозиції щодо відбору суб'єктів аудиторської діяльності для проведення обов'язкового аудиту фінансової звітності.</a:t>
            </a:r>
          </a:p>
          <a:p>
            <a:pPr marL="0" indent="0">
              <a:buNone/>
            </a:pPr>
            <a:r>
              <a:rPr lang="uk-UA" sz="1600" dirty="0">
                <a:latin typeface="PragmaticaCTT" panose="020B0604040002020204" pitchFamily="34" charset="0"/>
                <a:cs typeface="Arial" panose="020B0604020202020204" pitchFamily="34" charset="0"/>
              </a:rPr>
              <a:t>6.3. Наглядова рада формує пропозиції для загальних зборів акціонерів Підприємства про призначення суб'єкта (суб'єктів) аудиторської діяльності для надання послуг з обов'язкового аудиту фінансової звітності, які мають включати рекомендації наглядової ради, а також обґрунтовані рекомендації щодо вибору одного суб'єкта аудиторської діяльності або групи суб'єктів аудиторської діяльності, які надаватимуть послуги з аудиту спільно. </a:t>
            </a:r>
          </a:p>
          <a:p>
            <a:pPr marL="0" indent="0">
              <a:buNone/>
            </a:pPr>
            <a:r>
              <a:rPr lang="uk-UA" sz="1600" dirty="0">
                <a:latin typeface="PragmaticaCTT" panose="020B0604040002020204" pitchFamily="34" charset="0"/>
                <a:cs typeface="Arial" panose="020B0604020202020204" pitchFamily="34" charset="0"/>
              </a:rPr>
              <a:t>Суб'єкт аудиторської діяльності, запропонований наглядовою радою Підприємства, має бути з числа суб'єктів аудиторської діяльності, які брали участь у конкурсі та відповідають вимогам, що зазначені у конкурсній документації. </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417747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6.4. Суб'єкт аудиторської діяльності для надання послуг з обов'язкового аудиту фінансової звітності Підприємства призначається загальними зборами учасників Підприємства в порядку, передбаченому Законом України «Про товариства з обмеженою та додатковою відповідальністю», органом уповноваженим Статутом Підприємства. </a:t>
            </a:r>
          </a:p>
          <a:p>
            <a:pPr marL="0" indent="0">
              <a:buNone/>
            </a:pPr>
            <a:r>
              <a:rPr lang="uk-UA" sz="1600" dirty="0">
                <a:latin typeface="PragmaticaCTT" panose="020B0604040002020204" pitchFamily="34" charset="0"/>
                <a:cs typeface="Arial" panose="020B0604020202020204" pitchFamily="34" charset="0"/>
              </a:rPr>
              <a:t>6.5. Про прийняте загальними зборами акціонерів Підприємства рішення про призначення суб'єкта аудиторської діяльності для надання послуг з обов'язкового аудиту фінансової звітності або групи суб'єктів аудиторської діяльності, які надаватимуть послуги з аудиту спільно, Наглядова рада Підприємства інформує учасників конкурсу, яких було рекомендовано до призначення, протягом 5 (п’яти) робочих днів з дня прийняття такого рішення шляхом відправки простого поштового повідомлення.</a:t>
            </a:r>
          </a:p>
          <a:p>
            <a:pPr marL="0" indent="0">
              <a:buNone/>
            </a:pPr>
            <a:r>
              <a:rPr lang="ru-RU" sz="1600" dirty="0">
                <a:latin typeface="PragmaticaCTT" panose="020B0604040002020204" pitchFamily="34" charset="0"/>
                <a:cs typeface="Arial" panose="020B0604020202020204" pitchFamily="34" charset="0"/>
              </a:rPr>
              <a:t>6.6. </a:t>
            </a:r>
            <a:r>
              <a:rPr lang="uk-UA" sz="1600" dirty="0">
                <a:latin typeface="PragmaticaCTT" panose="020B0604040002020204" pitchFamily="34" charset="0"/>
                <a:cs typeface="Arial" panose="020B0604020202020204" pitchFamily="34" charset="0"/>
              </a:rPr>
              <a:t>Інформація про результати конкурсу розміщується на офіційному сайті Підприємства. </a:t>
            </a:r>
          </a:p>
          <a:p>
            <a:pPr marL="0" indent="0">
              <a:buNone/>
            </a:pPr>
            <a:r>
              <a:rPr lang="uk-UA" sz="1600" dirty="0">
                <a:latin typeface="PragmaticaCTT" panose="020B0604040002020204" pitchFamily="34" charset="0"/>
                <a:cs typeface="Arial" panose="020B0604020202020204" pitchFamily="34" charset="0"/>
              </a:rPr>
              <a:t>6.7. Підприємство може відмінити конкурс на будь-якому етапі або визнати його таким, що не відбувся, з підстав, зазначених у конкурсній документації. Зокрема, такими підставами можуть бути: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82369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6.7. (продовження)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відсутності подальшої потреби у проведенні Конкурсу;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виявлення факту змови учасників;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відхилення всіх конкурсних пропозицій;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подання для участі у Конкурсі менше двох конкурсних пропозицій.</a:t>
            </a:r>
          </a:p>
          <a:p>
            <a:pPr marL="0" indent="0">
              <a:buNone/>
            </a:pPr>
            <a:r>
              <a:rPr lang="uk-UA" sz="1600" dirty="0">
                <a:latin typeface="PragmaticaCTT" panose="020B0604040002020204" pitchFamily="34" charset="0"/>
                <a:cs typeface="Arial" panose="020B0604020202020204" pitchFamily="34" charset="0"/>
              </a:rPr>
              <a:t>6.8. Конкурсні пропозиції діють протягом 60 днів з дати завершення конкурсу. Підприємство в особі наглядової ради залишає за собою право переглянути результати конкурсу у разі виникнення певних обставин (змін у документах) учасників, які суттєво впливають на рішення Підприємства та визначити нового переможця конкурсу, про що повідомляється відповідним учасникам електронною поштою.</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474936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7. Додатки до цього Порядку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7.1. Додатками до цього Порядку є:</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результати проведення конкурсу з відбору суб'єктів аудиторської діяльності  для надання послуг з обов’язкового аудиту фінансової звітності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проведення конкурсу з відбору суб'єктів аудиторської діяльності  для надання послуг з обов’язкового аудиту фінансової звітності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18432136"/>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TM04033917[[fn=Берлин]]</Template>
  <TotalTime>21745</TotalTime>
  <Words>2396</Words>
  <Application>Microsoft Office PowerPoint</Application>
  <PresentationFormat>Широкоэкранный</PresentationFormat>
  <Paragraphs>146</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PragmaticaCTT</vt:lpstr>
      <vt:lpstr>Symbol</vt:lpstr>
      <vt:lpstr>Trebuchet MS</vt:lpstr>
      <vt:lpstr>Берлин</vt:lpstr>
      <vt:lpstr>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vt:lpstr>
      <vt:lpstr>1. Загальні положення </vt:lpstr>
      <vt:lpstr>1. Загальні положення </vt:lpstr>
      <vt:lpstr>2. Основні умови конкурсу </vt:lpstr>
      <vt:lpstr>2. Основні умови конкурсу </vt:lpstr>
      <vt:lpstr>3. Критерії відбору Аудитора</vt:lpstr>
      <vt:lpstr>3. Критерії відбору Аудитора</vt:lpstr>
      <vt:lpstr>3. Критерії відбору Аудитора</vt:lpstr>
      <vt:lpstr>4. Підготовка до проведення конкурсу</vt:lpstr>
      <vt:lpstr>4. Підготовка до проведення конкурсу</vt:lpstr>
      <vt:lpstr>5. Порядок надання конкурсних пропозицій</vt:lpstr>
      <vt:lpstr>5. Порядок надання конкурсних пропозицій</vt:lpstr>
      <vt:lpstr>5. Порядок надання конкурсних пропозицій</vt:lpstr>
      <vt:lpstr>5. Порядок надання конкурсних пропозицій</vt:lpstr>
      <vt:lpstr>6. Розгляд конкурсних пропозицій</vt:lpstr>
      <vt:lpstr>6. Розгляд конкурсних пропозицій</vt:lpstr>
      <vt:lpstr>6. Розгляд конкурсних пропозицій</vt:lpstr>
      <vt:lpstr>6. Розгляд конкурсних пропозицій</vt:lpstr>
      <vt:lpstr>7. Додатки до цього Порядку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Шершун Інна</dc:creator>
  <cp:lastModifiedBy>Суганяк Аліна</cp:lastModifiedBy>
  <cp:revision>54</cp:revision>
  <dcterms:created xsi:type="dcterms:W3CDTF">2020-08-03T18:01:36Z</dcterms:created>
  <dcterms:modified xsi:type="dcterms:W3CDTF">2025-02-06T20:42:38Z</dcterms:modified>
</cp:coreProperties>
</file>